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4" r:id="rId1"/>
  </p:sldMasterIdLst>
  <p:notesMasterIdLst>
    <p:notesMasterId r:id="rId35"/>
  </p:notesMasterIdLst>
  <p:handoutMasterIdLst>
    <p:handoutMasterId r:id="rId36"/>
  </p:handoutMasterIdLst>
  <p:sldIdLst>
    <p:sldId id="303" r:id="rId2"/>
    <p:sldId id="318" r:id="rId3"/>
    <p:sldId id="316" r:id="rId4"/>
    <p:sldId id="291" r:id="rId5"/>
    <p:sldId id="298" r:id="rId6"/>
    <p:sldId id="319" r:id="rId7"/>
    <p:sldId id="299" r:id="rId8"/>
    <p:sldId id="300" r:id="rId9"/>
    <p:sldId id="301" r:id="rId10"/>
    <p:sldId id="317" r:id="rId11"/>
    <p:sldId id="325" r:id="rId12"/>
    <p:sldId id="302" r:id="rId13"/>
    <p:sldId id="326" r:id="rId14"/>
    <p:sldId id="327" r:id="rId15"/>
    <p:sldId id="304" r:id="rId16"/>
    <p:sldId id="305" r:id="rId17"/>
    <p:sldId id="307" r:id="rId18"/>
    <p:sldId id="328" r:id="rId19"/>
    <p:sldId id="312" r:id="rId20"/>
    <p:sldId id="329" r:id="rId21"/>
    <p:sldId id="313" r:id="rId22"/>
    <p:sldId id="335" r:id="rId23"/>
    <p:sldId id="321" r:id="rId24"/>
    <p:sldId id="322" r:id="rId25"/>
    <p:sldId id="330" r:id="rId26"/>
    <p:sldId id="324" r:id="rId27"/>
    <p:sldId id="331" r:id="rId28"/>
    <p:sldId id="333" r:id="rId29"/>
    <p:sldId id="334" r:id="rId30"/>
    <p:sldId id="332" r:id="rId31"/>
    <p:sldId id="320" r:id="rId32"/>
    <p:sldId id="315" r:id="rId33"/>
    <p:sldId id="323" r:id="rId34"/>
  </p:sldIdLst>
  <p:sldSz cx="9144000" cy="5143500" type="screen16x9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734"/>
    <a:srgbClr val="C69241"/>
    <a:srgbClr val="C64E41"/>
    <a:srgbClr val="8BB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3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89FCE-FDC6-4A3B-AB61-2DA155600A66}" type="datetimeFigureOut">
              <a:rPr lang="en-US" smtClean="0"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3BDFC-768F-419A-8AAF-365559566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6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9825E20-27D8-184F-8AD8-4483E64BE7F1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842E2E7-ABF9-2F4D-AE95-832089EBB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5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bchance\Dropbox\My%20Documents\applets-Desktop\applets%20new\javascript\RCBD\rcbd47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bchance\Dropbox\My%20Documents\applets-Desktop\applets%20new\javascript\RCBD\twoway4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bchance\Dropbox\My%20Documents\applets-Desktop\applets%20new\javascript\multreg\multreg\multreg23.html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Reflects that the knowledge necessary to understand most research articles has been shifting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2E2E7-ABF9-2F4D-AE95-832089EBB8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18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and more students coming out of AP Statistics (common core), where to next?</a:t>
            </a:r>
          </a:p>
          <a:p>
            <a:pPr defTabSz="693344"/>
            <a:r>
              <a:rPr lang="en-US" dirty="0" smtClean="0"/>
              <a:t>Still conceptual and visual</a:t>
            </a:r>
          </a:p>
          <a:p>
            <a:endParaRPr lang="en-US" dirty="0" smtClean="0"/>
          </a:p>
          <a:p>
            <a:r>
              <a:rPr lang="en-US" dirty="0" smtClean="0"/>
              <a:t>Also curious about what “pillars” are needed first in order to build on this thinking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2E2E7-ABF9-2F4D-AE95-832089EBB8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89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file:///C:/Users/bchance/Dropbox/My%20Documents/applets-Desktop/applets%20new/javascript/RCBD/rcbd47.htm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2E2E7-ABF9-2F4D-AE95-832089EBB8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71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file:///C:/Users/bchance/Dropbox/My%20Documents/applets-Desktop/applets%20new/javascript/RCBD/twoway4.html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2E2E7-ABF9-2F4D-AE95-832089EBB8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48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file:///C:/Users/bchance/Dropbox/My%20Documents/applets-Desktop/applets%20new/javascript/multreg/multreg/multreg23.html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2E2E7-ABF9-2F4D-AE95-832089EBB81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94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5274C-D281-422F-A94E-02021836A208}" type="datetime1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/   </a:t>
            </a:r>
            <a:fld id="{6C7E6F33-74EE-5541-8108-8353B402F8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26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12E9E-14FA-4FCA-901B-62E35A7E1C19}" type="datetime1">
              <a:rPr lang="en-US" smtClean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/   </a:t>
            </a:r>
            <a:fld id="{6C7E6F33-74EE-5541-8108-8353B402F8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518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EE0E-36B2-4FF9-839B-4E80C5B4F530}" type="datetime1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/   </a:t>
            </a:r>
            <a:fld id="{6C7E6F33-74EE-5541-8108-8353B402F8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0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C559C-257E-4880-9558-C0AE07F49EDE}" type="datetime1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/   </a:t>
            </a:r>
            <a:fld id="{6C7E6F33-74EE-5541-8108-8353B402F8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84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, V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90FA72-606D-D64D-BB6E-BF3DF61F8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5000"/>
          </a:blip>
          <a:srcRect l="45063" t="25956" r="45411" b="58583"/>
          <a:stretch/>
        </p:blipFill>
        <p:spPr>
          <a:xfrm>
            <a:off x="5480023" y="506252"/>
            <a:ext cx="3661652" cy="38864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870095-E196-7646-9F04-CD4BE1D325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5000"/>
          </a:blip>
          <a:srcRect l="44310" t="67464" r="48405" b="25155"/>
          <a:stretch/>
        </p:blipFill>
        <p:spPr>
          <a:xfrm>
            <a:off x="0" y="2"/>
            <a:ext cx="2800528" cy="18551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B2E4F1C-BC00-7043-9ECB-D12C6377D4EA}"/>
              </a:ext>
            </a:extLst>
          </p:cNvPr>
          <p:cNvSpPr/>
          <p:nvPr userDrawn="1"/>
        </p:nvSpPr>
        <p:spPr>
          <a:xfrm>
            <a:off x="0" y="4392656"/>
            <a:ext cx="9144000" cy="784718"/>
          </a:xfrm>
          <a:prstGeom prst="rect">
            <a:avLst/>
          </a:prstGeom>
          <a:solidFill>
            <a:srgbClr val="154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905453-34F2-9946-BBC8-8554FABAC4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6741" y="4556253"/>
            <a:ext cx="1801299" cy="457524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CF383971-5B93-4F4F-BE50-345940E02F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579" y="3297969"/>
            <a:ext cx="3459212" cy="256747"/>
          </a:xfrm>
        </p:spPr>
        <p:txBody>
          <a:bodyPr anchor="ctr">
            <a:noAutofit/>
          </a:bodyPr>
          <a:lstStyle>
            <a:lvl1pPr marL="0" indent="0">
              <a:lnSpc>
                <a:spcPts val="1410"/>
              </a:lnSpc>
              <a:spcBef>
                <a:spcPts val="0"/>
              </a:spcBef>
              <a:buNone/>
              <a:defRPr sz="1050">
                <a:solidFill>
                  <a:srgbClr val="C69241"/>
                </a:solidFill>
              </a:defRPr>
            </a:lvl1pPr>
          </a:lstStyle>
          <a:p>
            <a:r>
              <a:rPr lang="en-US" dirty="0"/>
              <a:t>Subhead / Presenter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33A8898-4FB1-0249-8F8A-1D26E96A83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4580" y="839564"/>
            <a:ext cx="4506187" cy="2324422"/>
          </a:xfrm>
        </p:spPr>
        <p:txBody>
          <a:bodyPr>
            <a:noAutofit/>
          </a:bodyPr>
          <a:lstStyle>
            <a:lvl1pPr marL="0" indent="0">
              <a:lnSpc>
                <a:spcPts val="8800"/>
              </a:lnSpc>
              <a:spcBef>
                <a:spcPts val="0"/>
              </a:spcBef>
              <a:buNone/>
              <a:defRPr sz="6375" b="0" i="0">
                <a:solidFill>
                  <a:schemeClr val="accent6">
                    <a:lumMod val="75000"/>
                  </a:schemeClr>
                </a:solidFill>
                <a:latin typeface="Abolition" pitchFamily="2" charset="0"/>
              </a:defRPr>
            </a:lvl1pPr>
          </a:lstStyle>
          <a:p>
            <a:pPr>
              <a:lnSpc>
                <a:spcPts val="8800"/>
              </a:lnSpc>
            </a:pPr>
            <a:r>
              <a:rPr lang="en-US" sz="6375" dirty="0"/>
              <a:t>Title to </a:t>
            </a:r>
            <a:br>
              <a:rPr lang="en-US" sz="6375" dirty="0"/>
            </a:br>
            <a:r>
              <a:rPr lang="en-US" sz="6375" dirty="0"/>
              <a:t>Go Here</a:t>
            </a:r>
          </a:p>
        </p:txBody>
      </p:sp>
    </p:spTree>
    <p:extLst>
      <p:ext uri="{BB962C8B-B14F-4D97-AF65-F5344CB8AC3E}">
        <p14:creationId xmlns:p14="http://schemas.microsoft.com/office/powerpoint/2010/main" val="1643772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5473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2976A-9371-4EFF-A61C-491B83671635}" type="datetime1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Joint Mathematics Meetings,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‹#›</a:t>
            </a:fld>
            <a:r>
              <a:rPr lang="en-US" dirty="0" smtClean="0"/>
              <a:t>/ 32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363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19CC-2190-4EA7-A5E1-7A8793B38577}" type="datetime1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Joint Mathematics Meetings,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6F33-74EE-5541-8108-8353B402F8C1}" type="slidenum">
              <a:rPr lang="en-US" smtClean="0"/>
              <a:pPr/>
              <a:t>‹#›</a:t>
            </a:fld>
            <a:r>
              <a:rPr lang="en-US" dirty="0" smtClean="0"/>
              <a:t> /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76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BF17-0B03-48DE-8FDD-B031C3DF9445}" type="datetime1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/   </a:t>
            </a:r>
            <a:fld id="{6C7E6F33-74EE-5541-8108-8353B402F8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29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B94A1-82F3-440E-9DF2-4DC7622101FC}" type="datetime1">
              <a:rPr lang="en-US" smtClean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Joint Mathematics Meetings,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6F33-74EE-5541-8108-8353B402F8C1}" type="slidenum">
              <a:rPr lang="en-US" smtClean="0"/>
              <a:pPr/>
              <a:t>‹#›</a:t>
            </a:fld>
            <a:r>
              <a:rPr lang="en-US" dirty="0" smtClean="0"/>
              <a:t> / 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21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EB079-1E71-4BEB-8F06-811C94628931}" type="datetime1">
              <a:rPr lang="en-US" smtClean="0"/>
              <a:t>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Joint Mathematics Meetings, 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6F33-74EE-5541-8108-8353B402F8C1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r>
              <a:rPr lang="en-US" dirty="0" smtClean="0"/>
              <a:t>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1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81CF3-A7AA-4B86-B135-7E898DF5C8CA}" type="datetime1">
              <a:rPr lang="en-US" smtClean="0"/>
              <a:t>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Joint Mathematics Meetings,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/   </a:t>
            </a:r>
            <a:fld id="{6C7E6F33-74EE-5541-8108-8353B402F8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420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14444-3E00-4B0F-A6EF-199DA6CB7052}" type="datetime1">
              <a:rPr lang="en-US" smtClean="0"/>
              <a:t>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/   </a:t>
            </a:r>
            <a:fld id="{6C7E6F33-74EE-5541-8108-8353B402F8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49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5508-571C-4785-8B05-5ABEC7EBCE01}" type="datetime1">
              <a:rPr lang="en-US" smtClean="0"/>
              <a:t>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/   </a:t>
            </a:r>
            <a:fld id="{6C7E6F33-74EE-5541-8108-8353B402F8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01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5D04A-599E-46B6-BD4D-CEC356207BB2}" type="datetime1">
              <a:rPr lang="en-US" smtClean="0"/>
              <a:t>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Joint Mathematics Meetings,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6F33-74EE-5541-8108-8353B402F8C1}" type="slidenum">
              <a:rPr lang="en-US" smtClean="0"/>
              <a:pPr/>
              <a:t>‹#›</a:t>
            </a:fld>
            <a:r>
              <a:rPr lang="en-US" dirty="0" smtClean="0"/>
              <a:t> / 18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6B19DA-7078-8248-93A9-40A85B001A1C}"/>
              </a:ext>
            </a:extLst>
          </p:cNvPr>
          <p:cNvCxnSpPr/>
          <p:nvPr userDrawn="1"/>
        </p:nvCxnSpPr>
        <p:spPr>
          <a:xfrm>
            <a:off x="302560" y="4715533"/>
            <a:ext cx="8538883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530DC3D-BF7F-1F46-88ED-5ED2C1D507F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99976" y="4687685"/>
            <a:ext cx="1342075" cy="4927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FAD1C2-7B31-4845-82E3-2D766FA7E142}"/>
              </a:ext>
            </a:extLst>
          </p:cNvPr>
          <p:cNvSpPr/>
          <p:nvPr userDrawn="1"/>
        </p:nvSpPr>
        <p:spPr>
          <a:xfrm>
            <a:off x="-1" y="0"/>
            <a:ext cx="9144000" cy="139148"/>
          </a:xfrm>
          <a:prstGeom prst="rect">
            <a:avLst/>
          </a:prstGeom>
          <a:solidFill>
            <a:srgbClr val="C69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76825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58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ntintle@dordt.edu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i-stats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4A15C7-8A9F-3742-B0B8-50C30E51E2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578" y="3426340"/>
            <a:ext cx="4588987" cy="554453"/>
          </a:xfrm>
        </p:spPr>
        <p:txBody>
          <a:bodyPr/>
          <a:lstStyle/>
          <a:p>
            <a:r>
              <a:rPr lang="en-US" sz="1600" dirty="0" smtClean="0"/>
              <a:t>Beth Chance  - Cal Poly San Luis Obispo</a:t>
            </a:r>
          </a:p>
          <a:p>
            <a:r>
              <a:rPr lang="en-US" sz="1600" dirty="0" smtClean="0"/>
              <a:t>bchance@calpoly.edu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55467-0B9C-3746-9624-341B45BD9C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4579" y="839564"/>
            <a:ext cx="7931276" cy="232442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154734"/>
                </a:solidFill>
              </a:rPr>
              <a:t>Conceptual approaches to teaching multivariable statistical thinking: </a:t>
            </a:r>
            <a:endParaRPr lang="en-US" sz="3600" dirty="0" smtClean="0">
              <a:solidFill>
                <a:srgbClr val="154734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3600" dirty="0" smtClean="0">
                <a:solidFill>
                  <a:srgbClr val="154734"/>
                </a:solidFill>
              </a:rPr>
              <a:t>Using </a:t>
            </a:r>
            <a:r>
              <a:rPr lang="en-US" sz="3600" dirty="0">
                <a:solidFill>
                  <a:srgbClr val="154734"/>
                </a:solidFill>
              </a:rPr>
              <a:t>simulation methods and visualization</a:t>
            </a:r>
          </a:p>
        </p:txBody>
      </p:sp>
    </p:spTree>
    <p:extLst>
      <p:ext uri="{BB962C8B-B14F-4D97-AF65-F5344CB8AC3E}">
        <p14:creationId xmlns:p14="http://schemas.microsoft.com/office/powerpoint/2010/main" val="12693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9DE4-9BE6-644E-8D1D-C558B6DF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Strawberry storage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C099D-B13A-4F49-9346-FECEE874C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Another </a:t>
            </a:r>
            <a:r>
              <a:rPr lang="en-US" sz="2400" dirty="0" smtClean="0"/>
              <a:t>approach: Change the statistic</a:t>
            </a:r>
          </a:p>
          <a:p>
            <a:pPr lvl="1"/>
            <a:r>
              <a:rPr lang="en-US" sz="2000" dirty="0" smtClean="0"/>
              <a:t>Subtract </a:t>
            </a:r>
            <a:r>
              <a:rPr lang="en-US" sz="2000" dirty="0" smtClean="0"/>
              <a:t>off the block effects</a:t>
            </a:r>
            <a:endParaRPr lang="en-US" sz="2000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183E340-9CF0-6E47-8F31-D45D5FD1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/>
        </p:nvSpPr>
        <p:spPr>
          <a:xfrm>
            <a:off x="648583" y="970624"/>
            <a:ext cx="6692900" cy="382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Randomized Block Design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17" y="2195484"/>
            <a:ext cx="3210207" cy="2359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780"/>
          <a:stretch/>
        </p:blipFill>
        <p:spPr>
          <a:xfrm>
            <a:off x="3838857" y="2184532"/>
            <a:ext cx="3407827" cy="25827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603" y="2049991"/>
            <a:ext cx="3320776" cy="26628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01" y="2049991"/>
            <a:ext cx="3325308" cy="27435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7540" y="2848571"/>
            <a:ext cx="2152650" cy="30480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10</a:t>
            </a:fld>
            <a:r>
              <a:rPr lang="en-US" smtClean="0"/>
              <a:t>/ 32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39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Strawberry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951" y="1353211"/>
            <a:ext cx="3464099" cy="3406122"/>
          </a:xfrm>
          <a:prstGeom prst="rect">
            <a:avLst/>
          </a:prstGeom>
        </p:spPr>
      </p:pic>
      <p:sp>
        <p:nvSpPr>
          <p:cNvPr id="7" name="Text Placeholder 11"/>
          <p:cNvSpPr txBox="1">
            <a:spLocks/>
          </p:cNvSpPr>
          <p:nvPr/>
        </p:nvSpPr>
        <p:spPr>
          <a:xfrm>
            <a:off x="648583" y="970624"/>
            <a:ext cx="6692900" cy="382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Randomized Block Design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11</a:t>
            </a:fld>
            <a:r>
              <a:rPr lang="en-US" smtClean="0"/>
              <a:t>/ 32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4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9DE4-9BE6-644E-8D1D-C558B6DF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Strawberry storage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C099D-B13A-4F49-9346-FECEE874C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962457" cy="32635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Key ideas</a:t>
            </a:r>
          </a:p>
          <a:p>
            <a:pPr lvl="1"/>
            <a:r>
              <a:rPr lang="en-US" sz="2000" dirty="0" smtClean="0"/>
              <a:t>Principle </a:t>
            </a:r>
            <a:r>
              <a:rPr lang="en-US" sz="2000" dirty="0"/>
              <a:t>and benefits of randomized block design</a:t>
            </a:r>
          </a:p>
          <a:p>
            <a:pPr lvl="1"/>
            <a:r>
              <a:rPr lang="en-US" sz="2000" dirty="0" smtClean="0"/>
              <a:t>Analysis must match design</a:t>
            </a:r>
          </a:p>
          <a:p>
            <a:pPr lvl="1"/>
            <a:r>
              <a:rPr lang="en-US" sz="2000" dirty="0" smtClean="0"/>
              <a:t>Can “adjust out” block effects</a:t>
            </a:r>
            <a:endParaRPr lang="en-US" sz="2000" dirty="0"/>
          </a:p>
          <a:p>
            <a:pPr lvl="1"/>
            <a:r>
              <a:rPr lang="en-US" sz="2000" dirty="0"/>
              <a:t>Strength of evidence depends on study design and choice of </a:t>
            </a:r>
            <a:r>
              <a:rPr lang="en-US" sz="2000" dirty="0" smtClean="0"/>
              <a:t>statistic</a:t>
            </a:r>
          </a:p>
          <a:p>
            <a:pPr lvl="1"/>
            <a:r>
              <a:rPr lang="en-US" sz="2000" dirty="0" smtClean="0"/>
              <a:t>Simulation </a:t>
            </a:r>
            <a:r>
              <a:rPr lang="en-US" sz="2000" dirty="0"/>
              <a:t>vs. “Theory-based” approach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183E340-9CF0-6E47-8F31-D45D5FD1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12</a:t>
            </a:fld>
            <a:r>
              <a:rPr lang="en-US" smtClean="0"/>
              <a:t>/ 32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5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9DE4-9BE6-644E-8D1D-C558B6DF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Best ad?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C099D-B13A-4F49-9346-FECEE874C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962457" cy="3263504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Rossiter</a:t>
            </a:r>
            <a:r>
              <a:rPr lang="en-US" sz="2400" dirty="0" smtClean="0"/>
              <a:t> &amp; Percy (1978)</a:t>
            </a:r>
          </a:p>
          <a:p>
            <a:pPr lvl="1"/>
            <a:r>
              <a:rPr lang="en-US" sz="2000" dirty="0" smtClean="0"/>
              <a:t>Concrete ad copy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Abstract ad copy</a:t>
            </a:r>
            <a:endParaRPr lang="en-US" sz="2000" dirty="0" smtClean="0"/>
          </a:p>
          <a:p>
            <a:endParaRPr lang="en-US" sz="2400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183E340-9CF0-6E47-8F31-D45D5FD1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076" y="2174774"/>
            <a:ext cx="6478314" cy="12238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317" y="3761724"/>
            <a:ext cx="1854747" cy="8848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006" y="256374"/>
            <a:ext cx="1287950" cy="147365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13</a:t>
            </a:fld>
            <a:r>
              <a:rPr lang="en-US" smtClean="0"/>
              <a:t>/ 32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9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9DE4-9BE6-644E-8D1D-C558B6DF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Best ad?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C099D-B13A-4F49-9346-FECEE874C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962457" cy="3263504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Rossiter</a:t>
            </a:r>
            <a:r>
              <a:rPr lang="en-US" sz="2400" dirty="0" smtClean="0"/>
              <a:t> &amp; Percy (1978)</a:t>
            </a:r>
          </a:p>
          <a:p>
            <a:pPr lvl="1"/>
            <a:r>
              <a:rPr lang="en-US" sz="2000" dirty="0" smtClean="0"/>
              <a:t>Visual: “a large picture of the product with small verbal copy underneath”</a:t>
            </a:r>
          </a:p>
          <a:p>
            <a:pPr lvl="1"/>
            <a:r>
              <a:rPr lang="en-US" sz="2000" dirty="0" smtClean="0"/>
              <a:t>Verbal: “large verbal copy with a small picture of the project underneath”</a:t>
            </a:r>
          </a:p>
          <a:p>
            <a:pPr lvl="1"/>
            <a:r>
              <a:rPr lang="en-US" sz="2000" dirty="0" smtClean="0"/>
              <a:t>A “no picture” control condition was rejected as being atypical of beer advertisements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183E340-9CF0-6E47-8F31-D45D5FD1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170" y="256374"/>
            <a:ext cx="1287950" cy="1473654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14</a:t>
            </a:fld>
            <a:r>
              <a:rPr lang="en-US" smtClean="0"/>
              <a:t>/ 32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0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9DE4-9BE6-644E-8D1D-C558B6DF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Best ad?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C099D-B13A-4F49-9346-FECEE874C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962457" cy="32635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Does </a:t>
            </a:r>
            <a:r>
              <a:rPr lang="en-US" sz="2400" dirty="0"/>
              <a:t>the </a:t>
            </a:r>
            <a:r>
              <a:rPr lang="en-US" sz="2400" dirty="0" smtClean="0"/>
              <a:t>Type </a:t>
            </a:r>
            <a:r>
              <a:rPr lang="en-US" sz="2400" dirty="0"/>
              <a:t>of imagery modify the effect of </a:t>
            </a:r>
            <a:r>
              <a:rPr lang="en-US" sz="2400" dirty="0" smtClean="0"/>
              <a:t>Type of claim </a:t>
            </a:r>
            <a:r>
              <a:rPr lang="en-US" sz="2400" dirty="0"/>
              <a:t>on consumers’ </a:t>
            </a:r>
            <a:r>
              <a:rPr lang="en-US" sz="2400" i="1" dirty="0"/>
              <a:t>rating</a:t>
            </a:r>
            <a:r>
              <a:rPr lang="en-US" sz="2400" dirty="0"/>
              <a:t> of </a:t>
            </a:r>
            <a:r>
              <a:rPr lang="en-US" sz="2400" dirty="0" smtClean="0"/>
              <a:t>the product?</a:t>
            </a:r>
          </a:p>
          <a:p>
            <a:pPr marL="0" indent="0">
              <a:buNone/>
            </a:pPr>
            <a:r>
              <a:rPr lang="en-US" sz="2000" dirty="0" smtClean="0"/>
              <a:t>(</a:t>
            </a:r>
            <a:r>
              <a:rPr lang="en-US" sz="2000" i="1" dirty="0" smtClean="0"/>
              <a:t>n</a:t>
            </a:r>
            <a:r>
              <a:rPr lang="en-US" sz="2000" dirty="0" smtClean="0"/>
              <a:t> = 88)</a:t>
            </a:r>
            <a:endParaRPr lang="en-US" sz="28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183E340-9CF0-6E47-8F31-D45D5FD1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779192"/>
              </p:ext>
            </p:extLst>
          </p:nvPr>
        </p:nvGraphicFramePr>
        <p:xfrm>
          <a:off x="1702675" y="2148139"/>
          <a:ext cx="4894874" cy="224263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673666">
                  <a:extLst>
                    <a:ext uri="{9D8B030D-6E8A-4147-A177-3AD203B41FA5}">
                      <a16:colId xmlns:a16="http://schemas.microsoft.com/office/drawing/2014/main" val="492545027"/>
                    </a:ext>
                  </a:extLst>
                </a:gridCol>
                <a:gridCol w="1123604">
                  <a:extLst>
                    <a:ext uri="{9D8B030D-6E8A-4147-A177-3AD203B41FA5}">
                      <a16:colId xmlns:a16="http://schemas.microsoft.com/office/drawing/2014/main" val="51380896"/>
                    </a:ext>
                  </a:extLst>
                </a:gridCol>
                <a:gridCol w="985345">
                  <a:extLst>
                    <a:ext uri="{9D8B030D-6E8A-4147-A177-3AD203B41FA5}">
                      <a16:colId xmlns:a16="http://schemas.microsoft.com/office/drawing/2014/main" val="2513097059"/>
                    </a:ext>
                  </a:extLst>
                </a:gridCol>
                <a:gridCol w="1245476">
                  <a:extLst>
                    <a:ext uri="{9D8B030D-6E8A-4147-A177-3AD203B41FA5}">
                      <a16:colId xmlns:a16="http://schemas.microsoft.com/office/drawing/2014/main" val="1448369328"/>
                    </a:ext>
                  </a:extLst>
                </a:gridCol>
                <a:gridCol w="866783">
                  <a:extLst>
                    <a:ext uri="{9D8B030D-6E8A-4147-A177-3AD203B41FA5}">
                      <a16:colId xmlns:a16="http://schemas.microsoft.com/office/drawing/2014/main" val="2442640077"/>
                    </a:ext>
                  </a:extLst>
                </a:gridCol>
              </a:tblGrid>
              <a:tr h="3647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Mean</a:t>
                      </a:r>
                      <a:r>
                        <a:rPr lang="en-US" sz="1600" b="0" baseline="0" dirty="0" smtClean="0">
                          <a:solidFill>
                            <a:sysClr val="windowText" lastClr="000000"/>
                          </a:solidFill>
                          <a:effectLst/>
                        </a:rPr>
                        <a:t> rating</a:t>
                      </a:r>
                      <a:endParaRPr lang="en-US" sz="1600" b="0" dirty="0" smtClean="0">
                        <a:solidFill>
                          <a:sysClr val="windowText" lastClr="000000"/>
                        </a:solidFill>
                        <a:effectLst/>
                      </a:endParaRPr>
                    </a:p>
                  </a:txBody>
                  <a:tcPr marL="51435" marR="51435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0584462"/>
                  </a:ext>
                </a:extLst>
              </a:tr>
              <a:tr h="3647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Type </a:t>
                      </a:r>
                      <a:r>
                        <a:rPr lang="en-US" sz="1400" dirty="0">
                          <a:effectLst/>
                        </a:rPr>
                        <a:t>of </a:t>
                      </a:r>
                      <a:r>
                        <a:rPr lang="en-US" sz="1400" dirty="0" smtClean="0">
                          <a:effectLst/>
                        </a:rPr>
                        <a:t>imagery</a:t>
                      </a: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487163469"/>
                  </a:ext>
                </a:extLst>
              </a:tr>
              <a:tr h="2786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  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  "/>
                        </a:rPr>
                        <a:t>Verbal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  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  "/>
                        </a:rPr>
                        <a:t>Visual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  "/>
                        <a:ea typeface="Calibri" panose="020F0502020204030204" pitchFamily="34" charset="0"/>
                      </a:endParaRP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  "/>
                          <a:ea typeface="Calibri" panose="020F0502020204030204" pitchFamily="34" charset="0"/>
                        </a:rPr>
                        <a:t>overall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  "/>
                        <a:ea typeface="Calibri" panose="020F050202020403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181205060"/>
                  </a:ext>
                </a:extLst>
              </a:tr>
              <a:tr h="411480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Type of claim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  "/>
                        </a:rPr>
                        <a:t>Abstract </a:t>
                      </a: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  "/>
                        </a:rPr>
                        <a:t>2.64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  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  "/>
                        </a:rPr>
                        <a:t>2.91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  "/>
                          <a:ea typeface="Calibri" panose="020F0502020204030204" pitchFamily="34" charset="0"/>
                        </a:rPr>
                        <a:t>2.77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effectLst/>
                          <a:latin typeface="Calibri  "/>
                          <a:ea typeface="Calibri" panose="020F0502020204030204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  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59375692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  "/>
                        </a:rPr>
                        <a:t>Concrete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  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  "/>
                        </a:rPr>
                        <a:t>2.96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  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  "/>
                        </a:rPr>
                        <a:t>5.55</a:t>
                      </a:r>
                    </a:p>
                  </a:txBody>
                  <a:tcPr marL="51435" marR="51435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  "/>
                          <a:ea typeface="Calibri" panose="020F0502020204030204" pitchFamily="34" charset="0"/>
                        </a:rPr>
                        <a:t>4.25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  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6719876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  "/>
                          <a:ea typeface="Calibri" panose="020F0502020204030204" pitchFamily="34" charset="0"/>
                        </a:rPr>
                        <a:t>overall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  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  "/>
                          <a:ea typeface="Calibri" panose="020F0502020204030204" pitchFamily="34" charset="0"/>
                        </a:rPr>
                        <a:t>2.80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  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libri  "/>
                          <a:ea typeface="Calibri" panose="020F0502020204030204" pitchFamily="34" charset="0"/>
                        </a:rPr>
                        <a:t>4.23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  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  "/>
                        <a:ea typeface="Calibri" panose="020F050202020403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3284230185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15</a:t>
            </a:fld>
            <a:r>
              <a:rPr lang="en-US" smtClean="0"/>
              <a:t>/ 32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9DE4-9BE6-644E-8D1D-C558B6DF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Best ad?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C099D-B13A-4F49-9346-FECEE874C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962457" cy="3263504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183E340-9CF0-6E47-8F31-D45D5FD1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58827" b="10470"/>
          <a:stretch/>
        </p:blipFill>
        <p:spPr>
          <a:xfrm>
            <a:off x="1285876" y="1332905"/>
            <a:ext cx="2553028" cy="2986847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16</a:t>
            </a:fld>
            <a:r>
              <a:rPr lang="en-US" smtClean="0"/>
              <a:t>/ 32 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721" y="1474076"/>
            <a:ext cx="4556658" cy="29049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3211" t="15181"/>
          <a:stretch/>
        </p:blipFill>
        <p:spPr>
          <a:xfrm>
            <a:off x="5478517" y="3255579"/>
            <a:ext cx="2461497" cy="3312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00600" y="2435772"/>
            <a:ext cx="5044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435517" y="2467506"/>
            <a:ext cx="5044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3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9DE4-9BE6-644E-8D1D-C558B6DF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Best ad?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C099D-B13A-4F49-9346-FECEE874C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134197" cy="32635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Key ideas</a:t>
            </a:r>
          </a:p>
          <a:p>
            <a:pPr lvl="1"/>
            <a:r>
              <a:rPr lang="en-US" sz="2000" dirty="0"/>
              <a:t>Shuffling the response maintains the same x-variable structure</a:t>
            </a:r>
          </a:p>
          <a:p>
            <a:pPr lvl="1"/>
            <a:r>
              <a:rPr lang="en-US" sz="2000" dirty="0"/>
              <a:t>Can focus on a more intuitive </a:t>
            </a:r>
            <a:r>
              <a:rPr lang="en-US" sz="2000" dirty="0" smtClean="0"/>
              <a:t>statistic </a:t>
            </a:r>
            <a:r>
              <a:rPr lang="en-US" sz="2000" dirty="0"/>
              <a:t>and get to the “punchline” sooner</a:t>
            </a:r>
          </a:p>
          <a:p>
            <a:pPr lvl="1"/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183E340-9CF0-6E47-8F31-D45D5FD1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043" y="1039580"/>
            <a:ext cx="2550319" cy="34004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17</a:t>
            </a:fld>
            <a:r>
              <a:rPr lang="en-US" smtClean="0"/>
              <a:t>/ 32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9DE4-9BE6-644E-8D1D-C558B6DF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/>
              <a:t>3</a:t>
            </a:r>
            <a:r>
              <a:rPr lang="en-US" dirty="0" smtClean="0"/>
              <a:t>: </a:t>
            </a:r>
            <a:r>
              <a:rPr lang="en-US" dirty="0" smtClean="0"/>
              <a:t>Confounding variables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183E340-9CF0-6E47-8F31-D45D5FD1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Statistical Sleuth</a:t>
            </a:r>
            <a:r>
              <a:rPr lang="en-US" sz="2400" dirty="0" smtClean="0"/>
              <a:t> report on data from the 1998 U.S. Current Population Survey for weekly wages and whether or not they were black.</a:t>
            </a:r>
          </a:p>
          <a:p>
            <a:r>
              <a:rPr lang="en-US" sz="2400" dirty="0" smtClean="0"/>
              <a:t>A simplified version of the data might look like …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18</a:t>
            </a:fld>
            <a:r>
              <a:rPr lang="en-US" smtClean="0"/>
              <a:t>/ 32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8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9DE4-9BE6-644E-8D1D-C558B6DF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/>
              <a:t>3</a:t>
            </a:r>
            <a:r>
              <a:rPr lang="en-US" dirty="0" smtClean="0"/>
              <a:t>: </a:t>
            </a:r>
            <a:r>
              <a:rPr lang="en-US" dirty="0" smtClean="0"/>
              <a:t>Confounding variables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183E340-9CF0-6E47-8F31-D45D5FD1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18041"/>
          <a:stretch/>
        </p:blipFill>
        <p:spPr>
          <a:xfrm>
            <a:off x="4483156" y="1535600"/>
            <a:ext cx="3667124" cy="25319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3110" y="4255011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=-9.03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19</a:t>
            </a:fld>
            <a:r>
              <a:rPr lang="en-US" smtClean="0"/>
              <a:t>/ 32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65" y="1402556"/>
            <a:ext cx="3006614" cy="21371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188" y="3674260"/>
            <a:ext cx="3166898" cy="4398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118086" y="4098878"/>
                <a:ext cx="4822602" cy="641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𝑝𝑟𝑒𝑑𝑖𝑐𝑡𝑒𝑑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𝑊𝑎𝑔𝑒</m:t>
                      </m:r>
                      <m:r>
                        <a:rPr lang="en-US" sz="1600" i="1" dirty="0" smtClean="0">
                          <a:latin typeface="Cambria Math" panose="02040503050406030204" pitchFamily="18" charset="0"/>
                        </a:rPr>
                        <m:t> = 644.30 +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48.96 </m:t>
                                </m:r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𝑏𝑙𝑎𝑐𝑘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+48.96+</m:t>
                                </m:r>
                                <m:r>
                                  <a:rPr lang="en-US" sz="1600" i="1" dirty="0">
                                    <a:latin typeface="Cambria Math" panose="02040503050406030204" pitchFamily="18" charset="0"/>
                                  </a:rPr>
                                  <m:t>𝑛𝑜𝑛𝑏𝑙𝑎𝑐𝑘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8086" y="4098878"/>
                <a:ext cx="4822602" cy="6415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73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9DE4-9BE6-644E-8D1D-C558B6DF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work with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C099D-B13A-4F49-9346-FECEE874C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Nathan Tintle, </a:t>
            </a:r>
            <a:r>
              <a:rPr lang="en-US" sz="2400" dirty="0" err="1"/>
              <a:t>Dordt</a:t>
            </a:r>
            <a:r>
              <a:rPr lang="en-US" sz="2400" dirty="0"/>
              <a:t> University</a:t>
            </a:r>
          </a:p>
          <a:p>
            <a:r>
              <a:rPr lang="en-US" sz="2400" dirty="0"/>
              <a:t>Karen McGaughey, Cal Poly</a:t>
            </a:r>
          </a:p>
          <a:p>
            <a:r>
              <a:rPr lang="en-US" sz="2400" dirty="0"/>
              <a:t>Soma Roy, Cal Poly</a:t>
            </a:r>
          </a:p>
          <a:p>
            <a:r>
              <a:rPr lang="en-US" sz="2400" dirty="0"/>
              <a:t>Todd Swanson, Hope College</a:t>
            </a:r>
          </a:p>
          <a:p>
            <a:r>
              <a:rPr lang="en-US" sz="2400" dirty="0"/>
              <a:t>Jill </a:t>
            </a:r>
            <a:r>
              <a:rPr lang="en-US" sz="2400" dirty="0" err="1"/>
              <a:t>VanderStoep</a:t>
            </a:r>
            <a:r>
              <a:rPr lang="en-US" sz="2400" dirty="0"/>
              <a:t>, Hope </a:t>
            </a:r>
            <a:r>
              <a:rPr lang="en-US" sz="2400" dirty="0" smtClean="0"/>
              <a:t>College</a:t>
            </a:r>
          </a:p>
          <a:p>
            <a:r>
              <a:rPr lang="en-US" sz="2400" dirty="0" smtClean="0"/>
              <a:t>Allan Rossman, Cal Poly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6600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183E340-9CF0-6E47-8F31-D45D5FD1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2</a:t>
            </a:fld>
            <a:r>
              <a:rPr lang="en-US" smtClean="0"/>
              <a:t>/ 32 </a:t>
            </a:r>
            <a:endParaRPr lang="en-US" dirty="0"/>
          </a:p>
        </p:txBody>
      </p:sp>
      <p:sp>
        <p:nvSpPr>
          <p:cNvPr id="7" name="AutoShape 4" descr="cov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439" y="2498959"/>
            <a:ext cx="1839925" cy="213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9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smtClean="0"/>
              <a:t>3: </a:t>
            </a:r>
            <a:r>
              <a:rPr lang="en-US" dirty="0" smtClean="0"/>
              <a:t>Confounding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572262"/>
            <a:ext cx="6172200" cy="3116934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Wage </a:t>
            </a:r>
            <a:r>
              <a:rPr lang="en-US" dirty="0" smtClean="0"/>
              <a:t>= Overall + Race effect + Sex effect</a:t>
            </a:r>
          </a:p>
          <a:p>
            <a:r>
              <a:rPr lang="en-US" dirty="0" smtClean="0"/>
              <a:t>Wage – Sex Effect = Overall + Race effect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3296"/>
          <a:stretch/>
        </p:blipFill>
        <p:spPr>
          <a:xfrm>
            <a:off x="503756" y="1107215"/>
            <a:ext cx="3382444" cy="24244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676" y="1076579"/>
            <a:ext cx="3464318" cy="24765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21609"/>
          <a:stretch/>
        </p:blipFill>
        <p:spPr>
          <a:xfrm>
            <a:off x="4162097" y="1120520"/>
            <a:ext cx="3683898" cy="25155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91750"/>
          <a:stretch/>
        </p:blipFill>
        <p:spPr>
          <a:xfrm>
            <a:off x="4162097" y="3652304"/>
            <a:ext cx="3657600" cy="262841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20</a:t>
            </a:fld>
            <a:r>
              <a:rPr lang="en-US" smtClean="0"/>
              <a:t>/ 32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3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9DE4-9BE6-644E-8D1D-C558B6DF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/>
              <a:t>3</a:t>
            </a:r>
            <a:r>
              <a:rPr lang="en-US" dirty="0" smtClean="0"/>
              <a:t>: </a:t>
            </a:r>
            <a:r>
              <a:rPr lang="en-US" dirty="0" smtClean="0"/>
              <a:t>Confounding variables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183E340-9CF0-6E47-8F31-D45D5FD1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101205"/>
            <a:ext cx="7886700" cy="32635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if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88" y="1639778"/>
            <a:ext cx="3195408" cy="23541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870" y="1502979"/>
            <a:ext cx="3460724" cy="325032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21</a:t>
            </a:fld>
            <a:r>
              <a:rPr lang="en-US" smtClean="0"/>
              <a:t>/ 32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5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9DE4-9BE6-644E-8D1D-C558B6DF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/>
              <a:t>3</a:t>
            </a:r>
            <a:r>
              <a:rPr lang="en-US" dirty="0" smtClean="0"/>
              <a:t>: </a:t>
            </a:r>
            <a:r>
              <a:rPr lang="en-US" dirty="0" smtClean="0"/>
              <a:t>Confounding variables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183E340-9CF0-6E47-8F31-D45D5FD1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7479" y="1093323"/>
            <a:ext cx="7886700" cy="32635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if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22</a:t>
            </a:fld>
            <a:r>
              <a:rPr lang="en-US" smtClean="0"/>
              <a:t>/ 32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48" y="1602460"/>
            <a:ext cx="3215478" cy="27543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766" y="1458063"/>
            <a:ext cx="3607510" cy="330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5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9DE4-9BE6-644E-8D1D-C558B6DF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/>
              <a:t>4</a:t>
            </a:r>
            <a:r>
              <a:rPr lang="en-US" dirty="0" smtClean="0"/>
              <a:t>: </a:t>
            </a:r>
            <a:r>
              <a:rPr lang="en-US" dirty="0" smtClean="0"/>
              <a:t>Multiple variables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C099D-B13A-4F49-9346-FECEE874C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369219"/>
            <a:ext cx="4479378" cy="3263504"/>
          </a:xfrm>
        </p:spPr>
        <p:txBody>
          <a:bodyPr>
            <a:normAutofit/>
          </a:bodyPr>
          <a:lstStyle/>
          <a:p>
            <a:r>
              <a:rPr lang="en-US" sz="2400" dirty="0"/>
              <a:t>Auto mpg dataset</a:t>
            </a:r>
          </a:p>
          <a:p>
            <a:pPr lvl="1"/>
            <a:r>
              <a:rPr lang="en-US" sz="2000" dirty="0"/>
              <a:t>https://archive.ics.uci.edu/ml/datasets/Auto+MPG</a:t>
            </a:r>
          </a:p>
          <a:p>
            <a:pPr lvl="1"/>
            <a:r>
              <a:rPr lang="en-US" sz="2000" dirty="0" smtClean="0"/>
              <a:t>Acceleration = time to increase from 0 to 60 mph</a:t>
            </a:r>
          </a:p>
          <a:p>
            <a:pPr lvl="1"/>
            <a:r>
              <a:rPr lang="en-US" sz="2000" dirty="0" smtClean="0"/>
              <a:t>Divide </a:t>
            </a:r>
            <a:r>
              <a:rPr lang="en-US" sz="2000" dirty="0"/>
              <a:t>weight by 1000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183E340-9CF0-6E47-8F31-D45D5FD1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49ED83-3F17-4E88-A8B2-D6BF3D916847}"/>
              </a:ext>
            </a:extLst>
          </p:cNvPr>
          <p:cNvSpPr txBox="1"/>
          <p:nvPr/>
        </p:nvSpPr>
        <p:spPr>
          <a:xfrm>
            <a:off x="7121385" y="1061973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Quinlan (1993)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E24A7F-1A74-45DE-9636-F6B16FEC2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823" y="398104"/>
            <a:ext cx="1468490" cy="7191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1675" y="3466987"/>
            <a:ext cx="3486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Heavier cars are able to accelerate</a:t>
            </a:r>
          </a:p>
          <a:p>
            <a:r>
              <a:rPr lang="en-US" dirty="0" smtClean="0"/>
              <a:t>from 0 mph to 60 mph in a shorter </a:t>
            </a:r>
          </a:p>
          <a:p>
            <a:r>
              <a:rPr lang="en-US" dirty="0" smtClean="0"/>
              <a:t>amount of time?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079" y="1473512"/>
            <a:ext cx="3222444" cy="240168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23</a:t>
            </a:fld>
            <a:r>
              <a:rPr lang="en-US" smtClean="0"/>
              <a:t>/ 32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3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9DE4-9BE6-644E-8D1D-C558B6DF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/>
              <a:t>4</a:t>
            </a:r>
            <a:r>
              <a:rPr lang="en-US" dirty="0" smtClean="0"/>
              <a:t>: </a:t>
            </a:r>
            <a:r>
              <a:rPr lang="en-US" dirty="0" smtClean="0"/>
              <a:t>Multiple variables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C099D-B13A-4F49-9346-FECEE874C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6082417" cy="3263504"/>
          </a:xfrm>
        </p:spPr>
        <p:txBody>
          <a:bodyPr>
            <a:normAutofit/>
          </a:bodyPr>
          <a:lstStyle/>
          <a:p>
            <a:endParaRPr lang="en-US" sz="1600" dirty="0">
              <a:ea typeface="Aegean" panose="020B0403020203020204" pitchFamily="34" charset="0"/>
            </a:endParaRP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183E340-9CF0-6E47-8F31-D45D5FD1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/>
        </p:nvSpPr>
        <p:spPr>
          <a:xfrm>
            <a:off x="648583" y="970624"/>
            <a:ext cx="6692900" cy="382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Visualizations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" y="1369218"/>
            <a:ext cx="4124653" cy="3074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8806" y="1383466"/>
            <a:ext cx="4167049" cy="305252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24</a:t>
            </a:fld>
            <a:r>
              <a:rPr lang="en-US" smtClean="0"/>
              <a:t>/ 32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9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9DE4-9BE6-644E-8D1D-C558B6DF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/>
              <a:t>4</a:t>
            </a:r>
            <a:r>
              <a:rPr lang="en-US" dirty="0" smtClean="0"/>
              <a:t>: </a:t>
            </a:r>
            <a:r>
              <a:rPr lang="en-US" dirty="0" smtClean="0"/>
              <a:t>Multiple variables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C099D-B13A-4F49-9346-FECEE874C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6082417" cy="3263504"/>
          </a:xfrm>
        </p:spPr>
        <p:txBody>
          <a:bodyPr>
            <a:normAutofit/>
          </a:bodyPr>
          <a:lstStyle/>
          <a:p>
            <a:endParaRPr lang="en-US" sz="1600" dirty="0">
              <a:ea typeface="Aegean" panose="020B0403020203020204" pitchFamily="34" charset="0"/>
            </a:endParaRP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183E340-9CF0-6E47-8F31-D45D5FD1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/>
        </p:nvSpPr>
        <p:spPr>
          <a:xfrm>
            <a:off x="648583" y="970624"/>
            <a:ext cx="6692900" cy="382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Visualizations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57" y="1353211"/>
            <a:ext cx="4167049" cy="3052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739" y="1234679"/>
            <a:ext cx="4195237" cy="3190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739" y="1067021"/>
            <a:ext cx="4077220" cy="397408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25</a:t>
            </a:fld>
            <a:r>
              <a:rPr lang="en-US" smtClean="0"/>
              <a:t>/ 32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5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9DE4-9BE6-644E-8D1D-C558B6DF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/>
              <a:t>4</a:t>
            </a:r>
            <a:r>
              <a:rPr lang="en-US" dirty="0" smtClean="0"/>
              <a:t>: </a:t>
            </a:r>
            <a:r>
              <a:rPr lang="en-US" dirty="0" smtClean="0"/>
              <a:t>Multiple variables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C099D-B13A-4F49-9346-FECEE874C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5134197" cy="32635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Key ideas</a:t>
            </a:r>
          </a:p>
          <a:p>
            <a:pPr lvl="1"/>
            <a:r>
              <a:rPr lang="en-US" sz="2000" dirty="0"/>
              <a:t>Helps student to visualize the adjusted association</a:t>
            </a:r>
          </a:p>
          <a:p>
            <a:pPr lvl="1"/>
            <a:r>
              <a:rPr lang="en-US" sz="2000" dirty="0"/>
              <a:t>Quick/easy way to produce added variable plots</a:t>
            </a:r>
          </a:p>
          <a:p>
            <a:pPr lvl="1"/>
            <a:r>
              <a:rPr lang="en-US" sz="2000" dirty="0" smtClean="0"/>
              <a:t>Simulation-based inference: Can </a:t>
            </a:r>
            <a:r>
              <a:rPr lang="en-US" sz="2000" dirty="0"/>
              <a:t>see impact of variation inflation from correlated variables</a:t>
            </a:r>
          </a:p>
          <a:p>
            <a:pPr lvl="1"/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183E340-9CF0-6E47-8F31-D45D5FD1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542" y="1369219"/>
            <a:ext cx="2975400" cy="29001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26</a:t>
            </a:fld>
            <a:r>
              <a:rPr lang="en-US" smtClean="0"/>
              <a:t>/ 32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7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464" y="1274391"/>
            <a:ext cx="7886700" cy="146857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Study on the impacts of alcohol consumption on inflammation in the body, as measured by the level of </a:t>
            </a:r>
            <a:endParaRPr lang="en-US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 </a:t>
            </a:r>
            <a:r>
              <a:rPr lang="en-US" sz="2400" dirty="0" smtClean="0"/>
              <a:t> C-reactive </a:t>
            </a:r>
            <a:r>
              <a:rPr lang="en-US" sz="2400" dirty="0"/>
              <a:t>protein (CRP) in the blood.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Three-thousand twenty six (3,026) adults between the ages of 45 and 60 were followed for one year. </a:t>
            </a:r>
          </a:p>
          <a:p>
            <a:pPr>
              <a:lnSpc>
                <a:spcPct val="20000"/>
              </a:lnSpc>
              <a:spcBef>
                <a:spcPts val="0"/>
              </a:spcBef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27</a:t>
            </a:fld>
            <a:r>
              <a:rPr lang="en-US" smtClean="0"/>
              <a:t>/ 32 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866689"/>
              </p:ext>
            </p:extLst>
          </p:nvPr>
        </p:nvGraphicFramePr>
        <p:xfrm>
          <a:off x="1784131" y="2792541"/>
          <a:ext cx="6096000" cy="1737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1770451"/>
                    </a:ext>
                  </a:extLst>
                </a:gridCol>
                <a:gridCol w="1169276">
                  <a:extLst>
                    <a:ext uri="{9D8B030D-6E8A-4147-A177-3AD203B41FA5}">
                      <a16:colId xmlns:a16="http://schemas.microsoft.com/office/drawing/2014/main" val="464485212"/>
                    </a:ext>
                  </a:extLst>
                </a:gridCol>
                <a:gridCol w="1878724">
                  <a:extLst>
                    <a:ext uri="{9D8B030D-6E8A-4147-A177-3AD203B41FA5}">
                      <a16:colId xmlns:a16="http://schemas.microsoft.com/office/drawing/2014/main" val="96085329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63234116"/>
                    </a:ext>
                  </a:extLst>
                </a:gridCol>
              </a:tblGrid>
              <a:tr h="3474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Type of Drinker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n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Mean CRP (mg/</a:t>
                      </a:r>
                      <a:r>
                        <a:rPr lang="en-US" sz="1400" dirty="0" err="1" smtClean="0"/>
                        <a:t>dL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SD CRP (mg/</a:t>
                      </a:r>
                      <a:r>
                        <a:rPr lang="en-US" sz="1400" dirty="0" err="1" smtClean="0"/>
                        <a:t>dL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600310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Non-drinker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569258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Light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537463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Moderate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753061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Heavy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496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036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7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12320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/>
              <a:t>CRP is related to lots of unhealthy behaviors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 smtClean="0"/>
              <a:t>Also examined  </a:t>
            </a:r>
            <a:r>
              <a:rPr lang="en-US" sz="2200" dirty="0"/>
              <a:t>total time spent exercising with heart rate above 100 bpm (in minutes). 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28</a:t>
            </a:fld>
            <a:r>
              <a:rPr lang="en-US" smtClean="0"/>
              <a:t>/ 32 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047314"/>
              </p:ext>
            </p:extLst>
          </p:nvPr>
        </p:nvGraphicFramePr>
        <p:xfrm>
          <a:off x="1468821" y="2641870"/>
          <a:ext cx="6096000" cy="10424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81770451"/>
                    </a:ext>
                  </a:extLst>
                </a:gridCol>
                <a:gridCol w="1169276">
                  <a:extLst>
                    <a:ext uri="{9D8B030D-6E8A-4147-A177-3AD203B41FA5}">
                      <a16:colId xmlns:a16="http://schemas.microsoft.com/office/drawing/2014/main" val="464485212"/>
                    </a:ext>
                  </a:extLst>
                </a:gridCol>
                <a:gridCol w="1878724">
                  <a:extLst>
                    <a:ext uri="{9D8B030D-6E8A-4147-A177-3AD203B41FA5}">
                      <a16:colId xmlns:a16="http://schemas.microsoft.com/office/drawing/2014/main" val="96085329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963234116"/>
                    </a:ext>
                  </a:extLst>
                </a:gridCol>
              </a:tblGrid>
              <a:tr h="3474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Weekly Exercise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n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Mean CRP (mg/</a:t>
                      </a:r>
                      <a:r>
                        <a:rPr lang="en-US" sz="1400" dirty="0" err="1" smtClean="0"/>
                        <a:t>dL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SD CRP (mg/</a:t>
                      </a:r>
                      <a:r>
                        <a:rPr lang="en-US" sz="1400" dirty="0" err="1" smtClean="0"/>
                        <a:t>dL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600310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Moderate/High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569258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None/Low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537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20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8852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And exercise appears to be associated with decreasing use of alcohol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8950" y="1755392"/>
            <a:ext cx="3971925" cy="306705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29</a:t>
            </a:fld>
            <a:r>
              <a:rPr lang="en-US" smtClean="0"/>
              <a:t>/ 32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66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9DE4-9BE6-644E-8D1D-C558B6DF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C099D-B13A-4F49-9346-FECEE874C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6394888" cy="33980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GAISE </a:t>
            </a:r>
            <a:r>
              <a:rPr lang="en-US" sz="2400" dirty="0"/>
              <a:t>Guidelines (2016)</a:t>
            </a:r>
          </a:p>
          <a:p>
            <a:pPr marL="342900" lvl="1" indent="0">
              <a:buNone/>
            </a:pPr>
            <a:r>
              <a:rPr lang="en-US" sz="2000" dirty="0"/>
              <a:t>1. Teach statistical thinking.</a:t>
            </a:r>
          </a:p>
          <a:p>
            <a:pPr lvl="2"/>
            <a:r>
              <a:rPr lang="en-US" sz="1800" dirty="0"/>
              <a:t>Teach statistics as an investigative process of problem-solving and decision making.</a:t>
            </a:r>
          </a:p>
          <a:p>
            <a:pPr lvl="2"/>
            <a:r>
              <a:rPr lang="en-US" sz="1800" dirty="0"/>
              <a:t>Give students experience with multivariable thinking. </a:t>
            </a:r>
            <a:endParaRPr lang="en-US" sz="1800" dirty="0" smtClean="0"/>
          </a:p>
          <a:p>
            <a:r>
              <a:rPr lang="en-US" sz="2400" i="1" dirty="0"/>
              <a:t>Introduction to Statistical Investigations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000" dirty="0" smtClean="0"/>
              <a:t>   (</a:t>
            </a:r>
            <a:r>
              <a:rPr lang="en-US" sz="2000" dirty="0"/>
              <a:t>Wiley, 2</a:t>
            </a:r>
            <a:r>
              <a:rPr lang="en-US" sz="2000" baseline="30000" dirty="0"/>
              <a:t>nd</a:t>
            </a:r>
            <a:r>
              <a:rPr lang="en-US" sz="2000" dirty="0"/>
              <a:t> edition)</a:t>
            </a:r>
          </a:p>
          <a:p>
            <a:pPr lvl="1"/>
            <a:r>
              <a:rPr lang="en-US" sz="2000" dirty="0" smtClean="0"/>
              <a:t>Centers on simulation-based inference, variability, strength of evidence, 6-step </a:t>
            </a:r>
            <a:r>
              <a:rPr lang="en-US" sz="2000" dirty="0"/>
              <a:t>statistical investigative </a:t>
            </a:r>
            <a:r>
              <a:rPr lang="en-US" sz="2000" dirty="0" smtClean="0"/>
              <a:t>process </a:t>
            </a:r>
            <a:endParaRPr lang="en-US" sz="2000" dirty="0"/>
          </a:p>
          <a:p>
            <a:pPr marL="0" indent="0">
              <a:buNone/>
            </a:pPr>
            <a:endParaRPr lang="en-US" sz="3000" dirty="0"/>
          </a:p>
          <a:p>
            <a:pPr lvl="1"/>
            <a:endParaRPr lang="en-US" sz="2000" dirty="0" smtClean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183E340-9CF0-6E47-8F31-D45D5FD1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pic>
        <p:nvPicPr>
          <p:cNvPr id="1026" name="Picture 2" descr="http://www.isi-stats.com/index_files/image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538" y="2751083"/>
            <a:ext cx="1710559" cy="22399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472" y="273844"/>
            <a:ext cx="2466501" cy="21540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3</a:t>
            </a:fld>
            <a:r>
              <a:rPr lang="en-US" smtClean="0"/>
              <a:t>/ 32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1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9DE4-9BE6-644E-8D1D-C558B6DF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183E340-9CF0-6E47-8F31-D45D5FD1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68" y="1616442"/>
            <a:ext cx="2423019" cy="18710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2781" y="3671625"/>
            <a:ext cx="5936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we adjust the mean CRP in each drinking group for level of exercise, what is most likely to happen?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30</a:t>
            </a:fld>
            <a:r>
              <a:rPr lang="en-US" smtClean="0"/>
              <a:t>/ 32 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250576"/>
              </p:ext>
            </p:extLst>
          </p:nvPr>
        </p:nvGraphicFramePr>
        <p:xfrm>
          <a:off x="628650" y="1728490"/>
          <a:ext cx="4514192" cy="1737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28548">
                  <a:extLst>
                    <a:ext uri="{9D8B030D-6E8A-4147-A177-3AD203B41FA5}">
                      <a16:colId xmlns:a16="http://schemas.microsoft.com/office/drawing/2014/main" val="81770451"/>
                    </a:ext>
                  </a:extLst>
                </a:gridCol>
                <a:gridCol w="865869">
                  <a:extLst>
                    <a:ext uri="{9D8B030D-6E8A-4147-A177-3AD203B41FA5}">
                      <a16:colId xmlns:a16="http://schemas.microsoft.com/office/drawing/2014/main" val="464485212"/>
                    </a:ext>
                  </a:extLst>
                </a:gridCol>
                <a:gridCol w="1391227">
                  <a:extLst>
                    <a:ext uri="{9D8B030D-6E8A-4147-A177-3AD203B41FA5}">
                      <a16:colId xmlns:a16="http://schemas.microsoft.com/office/drawing/2014/main" val="960853297"/>
                    </a:ext>
                  </a:extLst>
                </a:gridCol>
                <a:gridCol w="1128548">
                  <a:extLst>
                    <a:ext uri="{9D8B030D-6E8A-4147-A177-3AD203B41FA5}">
                      <a16:colId xmlns:a16="http://schemas.microsoft.com/office/drawing/2014/main" val="963234116"/>
                    </a:ext>
                  </a:extLst>
                </a:gridCol>
              </a:tblGrid>
              <a:tr h="2597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Type of Drinker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n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Mean CRP (mg/</a:t>
                      </a:r>
                      <a:r>
                        <a:rPr lang="en-US" sz="1400" dirty="0" err="1" smtClean="0"/>
                        <a:t>dL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SD CRP (mg/</a:t>
                      </a:r>
                      <a:r>
                        <a:rPr lang="en-US" sz="1400" dirty="0" err="1" smtClean="0"/>
                        <a:t>dL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600310"/>
                  </a:ext>
                </a:extLst>
              </a:tr>
              <a:tr h="2597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Non-drinker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569258"/>
                  </a:ext>
                </a:extLst>
              </a:tr>
              <a:tr h="2597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Light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1.6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537463"/>
                  </a:ext>
                </a:extLst>
              </a:tr>
              <a:tr h="2597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Moderate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753061"/>
                  </a:ext>
                </a:extLst>
              </a:tr>
              <a:tr h="25972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Heavy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496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10.0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2.8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036648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71552"/>
              </p:ext>
            </p:extLst>
          </p:nvPr>
        </p:nvGraphicFramePr>
        <p:xfrm>
          <a:off x="5596758" y="300451"/>
          <a:ext cx="3394843" cy="1127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48711">
                  <a:extLst>
                    <a:ext uri="{9D8B030D-6E8A-4147-A177-3AD203B41FA5}">
                      <a16:colId xmlns:a16="http://schemas.microsoft.com/office/drawing/2014/main" val="81770451"/>
                    </a:ext>
                  </a:extLst>
                </a:gridCol>
                <a:gridCol w="651166">
                  <a:extLst>
                    <a:ext uri="{9D8B030D-6E8A-4147-A177-3AD203B41FA5}">
                      <a16:colId xmlns:a16="http://schemas.microsoft.com/office/drawing/2014/main" val="464485212"/>
                    </a:ext>
                  </a:extLst>
                </a:gridCol>
                <a:gridCol w="1046255">
                  <a:extLst>
                    <a:ext uri="{9D8B030D-6E8A-4147-A177-3AD203B41FA5}">
                      <a16:colId xmlns:a16="http://schemas.microsoft.com/office/drawing/2014/main" val="960853297"/>
                    </a:ext>
                  </a:extLst>
                </a:gridCol>
                <a:gridCol w="848711">
                  <a:extLst>
                    <a:ext uri="{9D8B030D-6E8A-4147-A177-3AD203B41FA5}">
                      <a16:colId xmlns:a16="http://schemas.microsoft.com/office/drawing/2014/main" val="963234116"/>
                    </a:ext>
                  </a:extLst>
                </a:gridCol>
              </a:tblGrid>
              <a:tr h="39904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Weekly Exercise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/>
                        <a:t>n</a:t>
                      </a:r>
                      <a:endParaRPr lang="en-US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Mean CRP (mg/</a:t>
                      </a:r>
                      <a:r>
                        <a:rPr lang="en-US" sz="1400" dirty="0" err="1" smtClean="0"/>
                        <a:t>dL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SD CRP (mg/</a:t>
                      </a:r>
                      <a:r>
                        <a:rPr lang="en-US" sz="1400" dirty="0" err="1" smtClean="0"/>
                        <a:t>dL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600310"/>
                  </a:ext>
                </a:extLst>
              </a:tr>
              <a:tr h="26759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Mod/High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1576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5.8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569258"/>
                  </a:ext>
                </a:extLst>
              </a:tr>
              <a:tr h="26759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None/Low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7.1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2.5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1537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64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ore assessment items related to multivariable thinking</a:t>
            </a:r>
          </a:p>
          <a:p>
            <a:pPr lvl="1"/>
            <a:r>
              <a:rPr lang="en-US" sz="2000" dirty="0" smtClean="0"/>
              <a:t>Reducing unexplained variation </a:t>
            </a:r>
          </a:p>
          <a:p>
            <a:pPr lvl="2"/>
            <a:r>
              <a:rPr lang="en-US" dirty="0"/>
              <a:t>Design (randomized block design, inclusion criterion)</a:t>
            </a:r>
          </a:p>
          <a:p>
            <a:pPr lvl="2"/>
            <a:r>
              <a:rPr lang="en-US" dirty="0" smtClean="0"/>
              <a:t>Adding variables to the model </a:t>
            </a:r>
          </a:p>
          <a:p>
            <a:pPr lvl="3"/>
            <a:r>
              <a:rPr lang="en-US" dirty="0" smtClean="0"/>
              <a:t>How much relates to the association among the variables</a:t>
            </a:r>
          </a:p>
          <a:p>
            <a:pPr lvl="3"/>
            <a:r>
              <a:rPr lang="en-US" dirty="0" smtClean="0"/>
              <a:t>How form of adjusted association relates to association among the variables</a:t>
            </a:r>
          </a:p>
          <a:p>
            <a:pPr lvl="2"/>
            <a:r>
              <a:rPr lang="en-US" dirty="0" smtClean="0"/>
              <a:t>Interaction</a:t>
            </a:r>
          </a:p>
          <a:p>
            <a:r>
              <a:rPr lang="en-US" sz="2400" dirty="0" smtClean="0"/>
              <a:t>Multi-institutional assessment project (pre/post)</a:t>
            </a:r>
          </a:p>
          <a:p>
            <a:pPr lvl="1"/>
            <a:r>
              <a:rPr lang="en-US" sz="2000" dirty="0" smtClean="0"/>
              <a:t>Email me or Nathan </a:t>
            </a:r>
            <a:r>
              <a:rPr lang="en-US" sz="2000" dirty="0" smtClean="0">
                <a:hlinkClick r:id="rId2"/>
              </a:rPr>
              <a:t>ntintle@dordt.edu</a:t>
            </a:r>
            <a:r>
              <a:rPr lang="en-US" sz="2000" dirty="0" smtClean="0"/>
              <a:t> for more information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65482" y="4477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GAISE: “Give </a:t>
            </a:r>
            <a:r>
              <a:rPr lang="en-US" dirty="0"/>
              <a:t>students experience with multivariable </a:t>
            </a:r>
            <a:r>
              <a:rPr lang="en-US" dirty="0" smtClean="0"/>
              <a:t>thinking”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31</a:t>
            </a:fld>
            <a:r>
              <a:rPr lang="en-US" smtClean="0"/>
              <a:t>/ 32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9DE4-9BE6-644E-8D1D-C558B6DF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183E340-9CF0-6E47-8F31-D45D5FD1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References/Acknowledgements:</a:t>
            </a:r>
          </a:p>
          <a:p>
            <a:pPr lvl="1"/>
            <a:r>
              <a:rPr lang="en-US" sz="2000" i="1" dirty="0" smtClean="0"/>
              <a:t>Intermediate </a:t>
            </a:r>
            <a:r>
              <a:rPr lang="en-US" sz="2000" i="1" dirty="0"/>
              <a:t>Statistical Investigations</a:t>
            </a:r>
            <a:r>
              <a:rPr lang="en-US" sz="2000" dirty="0"/>
              <a:t> </a:t>
            </a:r>
            <a:endParaRPr lang="en-US" sz="2000" dirty="0" smtClean="0"/>
          </a:p>
          <a:p>
            <a:pPr lvl="2"/>
            <a:r>
              <a:rPr lang="en-US" sz="1800" dirty="0"/>
              <a:t>N</a:t>
            </a:r>
            <a:r>
              <a:rPr lang="en-US" sz="1800" dirty="0" smtClean="0"/>
              <a:t>ow </a:t>
            </a:r>
            <a:r>
              <a:rPr lang="en-US" sz="1800" dirty="0"/>
              <a:t>available from Wiley</a:t>
            </a:r>
          </a:p>
          <a:p>
            <a:pPr lvl="1"/>
            <a:r>
              <a:rPr lang="en-US" sz="2000" dirty="0">
                <a:hlinkClick r:id="rId2"/>
              </a:rPr>
              <a:t>www.isi-stats.com</a:t>
            </a:r>
            <a:r>
              <a:rPr lang="en-US" sz="2000" dirty="0"/>
              <a:t> (</a:t>
            </a:r>
            <a:r>
              <a:rPr lang="en-US" sz="2000" dirty="0" smtClean="0"/>
              <a:t>including </a:t>
            </a:r>
            <a:r>
              <a:rPr lang="en-US" sz="2000" dirty="0"/>
              <a:t>applets)</a:t>
            </a:r>
          </a:p>
          <a:p>
            <a:pPr lvl="1"/>
            <a:r>
              <a:rPr lang="en-US" sz="2000" dirty="0"/>
              <a:t>This work partially supported by NSF DUE #</a:t>
            </a:r>
            <a:r>
              <a:rPr lang="en-US" sz="2000" dirty="0" smtClean="0"/>
              <a:t>16-12201</a:t>
            </a:r>
          </a:p>
          <a:p>
            <a:r>
              <a:rPr lang="en-US" sz="2400" dirty="0" smtClean="0"/>
              <a:t>See also</a:t>
            </a:r>
          </a:p>
          <a:p>
            <a:pPr lvl="1"/>
            <a:r>
              <a:rPr lang="en-US" sz="2000" dirty="0"/>
              <a:t>CMU Integrated Statistics Learning Environment (ISLE): </a:t>
            </a:r>
          </a:p>
          <a:p>
            <a:pPr marL="342900" lvl="1" indent="0">
              <a:buNone/>
            </a:pPr>
            <a:r>
              <a:rPr lang="en-US" sz="2000" dirty="0" smtClean="0"/>
              <a:t>   http</a:t>
            </a:r>
            <a:r>
              <a:rPr lang="en-US" sz="2000" dirty="0"/>
              <a:t>://www.stat.cmu.edu/isle </a:t>
            </a:r>
            <a:endParaRPr lang="en-US" sz="2000" dirty="0" smtClean="0"/>
          </a:p>
          <a:p>
            <a:pPr lvl="1"/>
            <a:r>
              <a:rPr lang="en-US" sz="2000" dirty="0" err="1" smtClean="0"/>
              <a:t>iNZight</a:t>
            </a:r>
            <a:r>
              <a:rPr lang="en-US" sz="2000" dirty="0" smtClean="0"/>
              <a:t> for data analysis</a:t>
            </a:r>
            <a:r>
              <a:rPr lang="en-US" sz="2000" dirty="0"/>
              <a:t>: https://www.stat.auckland.ac.nz/~wild/iNZight/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32</a:t>
            </a:fld>
            <a:r>
              <a:rPr lang="en-US" smtClean="0"/>
              <a:t>/ 32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7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Multiple variables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00" b="1" dirty="0" smtClean="0"/>
              <a:t>Unadjusted slopes</a:t>
            </a:r>
            <a:endParaRPr lang="en-US" sz="21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4644916" y="1370013"/>
            <a:ext cx="3886200" cy="3262312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Adjusted slopes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1"/>
          <p:cNvSpPr txBox="1">
            <a:spLocks/>
          </p:cNvSpPr>
          <p:nvPr/>
        </p:nvSpPr>
        <p:spPr>
          <a:xfrm>
            <a:off x="648583" y="970624"/>
            <a:ext cx="6692900" cy="382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Simulation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072" y="1969868"/>
            <a:ext cx="2907506" cy="24645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785" y="1876999"/>
            <a:ext cx="2893219" cy="25574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33</a:t>
            </a:fld>
            <a:r>
              <a:rPr lang="en-US" smtClean="0"/>
              <a:t>/ 32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1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9DE4-9BE6-644E-8D1D-C558B6DF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C099D-B13A-4F49-9346-FECEE874C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502326"/>
          </a:xfrm>
        </p:spPr>
        <p:txBody>
          <a:bodyPr>
            <a:normAutofit/>
          </a:bodyPr>
          <a:lstStyle/>
          <a:p>
            <a:r>
              <a:rPr lang="en-US" sz="2400" dirty="0"/>
              <a:t>How </a:t>
            </a:r>
            <a:r>
              <a:rPr lang="en-US" sz="2400" dirty="0" smtClean="0"/>
              <a:t>simulation-based </a:t>
            </a:r>
            <a:r>
              <a:rPr lang="en-US" sz="2400" dirty="0"/>
              <a:t>inference </a:t>
            </a:r>
            <a:r>
              <a:rPr lang="en-US" sz="2400" dirty="0" smtClean="0"/>
              <a:t>can extend to intermediate </a:t>
            </a:r>
            <a:r>
              <a:rPr lang="en-US" sz="2400" dirty="0"/>
              <a:t>topics</a:t>
            </a:r>
          </a:p>
          <a:p>
            <a:pPr marL="471488" lvl="1" indent="-214313"/>
            <a:r>
              <a:rPr lang="en-US" sz="2000" dirty="0"/>
              <a:t>Randomized block design</a:t>
            </a:r>
          </a:p>
          <a:p>
            <a:pPr marL="471488" lvl="1" indent="-214313"/>
            <a:r>
              <a:rPr lang="en-US" sz="2000" dirty="0"/>
              <a:t>Interactions</a:t>
            </a:r>
          </a:p>
          <a:p>
            <a:r>
              <a:rPr lang="en-US" sz="2400" dirty="0"/>
              <a:t>How can we help students better </a:t>
            </a:r>
            <a:r>
              <a:rPr lang="en-US" sz="2400" dirty="0" smtClean="0"/>
              <a:t>visualize/understand</a:t>
            </a:r>
            <a:r>
              <a:rPr lang="en-US" sz="2400" dirty="0"/>
              <a:t> </a:t>
            </a:r>
            <a:r>
              <a:rPr lang="en-US" sz="2400" dirty="0" smtClean="0"/>
              <a:t>confounding variables and c</a:t>
            </a:r>
            <a:r>
              <a:rPr lang="en-US" sz="2400" dirty="0" smtClean="0"/>
              <a:t>onditional/adjusted </a:t>
            </a:r>
            <a:r>
              <a:rPr lang="en-US" sz="2400" dirty="0"/>
              <a:t>associations</a:t>
            </a:r>
          </a:p>
          <a:p>
            <a:pPr marL="128588" indent="-214313"/>
            <a:r>
              <a:rPr lang="en-US" sz="2400" dirty="0" smtClean="0"/>
              <a:t>Algebra-based </a:t>
            </a:r>
            <a:r>
              <a:rPr lang="en-US" sz="2400" dirty="0"/>
              <a:t>second </a:t>
            </a:r>
            <a:r>
              <a:rPr lang="en-US" sz="2400" dirty="0" smtClean="0"/>
              <a:t>course, First course, Modified/Accelerated first course </a:t>
            </a:r>
            <a:endParaRPr lang="en-US" sz="2400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183E340-9CF0-6E47-8F31-D45D5FD1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4</a:t>
            </a:fld>
            <a:r>
              <a:rPr lang="en-US" smtClean="0"/>
              <a:t>/ 32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9DE4-9BE6-644E-8D1D-C558B6DF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Strawberry storage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C099D-B13A-4F49-9346-FECEE874C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Study </a:t>
            </a:r>
            <a:r>
              <a:rPr lang="en-US" sz="2400" dirty="0" smtClean="0"/>
              <a:t>background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Investigate the effects of storage method on the firmness of strawberries. </a:t>
            </a:r>
          </a:p>
          <a:p>
            <a:pPr lvl="2"/>
            <a:r>
              <a:rPr lang="en-US" sz="1800" dirty="0"/>
              <a:t>Normal air for 2-days at 0.5</a:t>
            </a:r>
            <a:r>
              <a:rPr lang="en-US" sz="1800" baseline="30000" dirty="0"/>
              <a:t>o</a:t>
            </a:r>
            <a:r>
              <a:rPr lang="en-US" sz="1800" dirty="0"/>
              <a:t>C, 2-days at room temp</a:t>
            </a:r>
          </a:p>
          <a:p>
            <a:pPr lvl="2"/>
            <a:r>
              <a:rPr lang="en-US" sz="1800" dirty="0"/>
              <a:t>Modified air for 2-days at 0.5</a:t>
            </a:r>
            <a:r>
              <a:rPr lang="en-US" sz="1800" baseline="30000" dirty="0"/>
              <a:t>o</a:t>
            </a:r>
            <a:r>
              <a:rPr lang="en-US" sz="1800" dirty="0"/>
              <a:t>C, 2-days at room temp</a:t>
            </a:r>
          </a:p>
          <a:p>
            <a:pPr lvl="2"/>
            <a:r>
              <a:rPr lang="en-US" sz="1800" dirty="0"/>
              <a:t>Control</a:t>
            </a:r>
          </a:p>
          <a:p>
            <a:pPr lvl="1"/>
            <a:r>
              <a:rPr lang="en-US" sz="2000" dirty="0" smtClean="0"/>
              <a:t>5 </a:t>
            </a:r>
            <a:r>
              <a:rPr lang="en-US" sz="2000" dirty="0"/>
              <a:t>clamshells assigned to each storage method</a:t>
            </a:r>
          </a:p>
          <a:p>
            <a:pPr lvl="1"/>
            <a:r>
              <a:rPr lang="en-US" sz="2000" dirty="0" smtClean="0"/>
              <a:t>Average f</a:t>
            </a:r>
            <a:r>
              <a:rPr lang="en-US" sz="2000" dirty="0" smtClean="0"/>
              <a:t>irmness </a:t>
            </a:r>
            <a:r>
              <a:rPr lang="en-US" sz="2000" dirty="0"/>
              <a:t>(</a:t>
            </a:r>
            <a:r>
              <a:rPr lang="en-US" sz="2000" dirty="0" err="1"/>
              <a:t>Newtons</a:t>
            </a:r>
            <a:r>
              <a:rPr lang="en-US" sz="2000" dirty="0"/>
              <a:t>) measured </a:t>
            </a:r>
            <a:r>
              <a:rPr lang="en-US" sz="2000" dirty="0" smtClean="0"/>
              <a:t>for each clamshell</a:t>
            </a:r>
            <a:endParaRPr lang="en-US" sz="2000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183E340-9CF0-6E47-8F31-D45D5FD1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548DA18-9EF8-40F0-BC15-C264396E3BF3}"/>
              </a:ext>
            </a:extLst>
          </p:cNvPr>
          <p:cNvGrpSpPr/>
          <p:nvPr/>
        </p:nvGrpSpPr>
        <p:grpSpPr>
          <a:xfrm>
            <a:off x="7237228" y="386362"/>
            <a:ext cx="1752600" cy="1281499"/>
            <a:chOff x="9593036" y="2736065"/>
            <a:chExt cx="2090058" cy="1281499"/>
          </a:xfrm>
        </p:grpSpPr>
        <p:pic>
          <p:nvPicPr>
            <p:cNvPr id="7" name="Picture 28721">
              <a:extLst>
                <a:ext uri="{FF2B5EF4-FFF2-40B4-BE49-F238E27FC236}">
                  <a16:creationId xmlns:a16="http://schemas.microsoft.com/office/drawing/2014/main" id="{1D83E1BC-47EB-4972-B0ED-FDC03A7F9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3036" y="2736065"/>
              <a:ext cx="1635698" cy="943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B6ACF5-65D1-4CA2-9098-8A1CC7DA3B91}"/>
                </a:ext>
              </a:extLst>
            </p:cNvPr>
            <p:cNvSpPr txBox="1"/>
            <p:nvPr/>
          </p:nvSpPr>
          <p:spPr>
            <a:xfrm>
              <a:off x="9593036" y="3740565"/>
              <a:ext cx="20900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Smith &amp; Skog, 1992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5</a:t>
            </a:fld>
            <a:r>
              <a:rPr lang="en-US" smtClean="0"/>
              <a:t>/ 32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9DE4-9BE6-644E-8D1D-C558B6DF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Strawberry storage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C099D-B13A-4F49-9346-FECEE874C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Study results</a:t>
            </a:r>
            <a:endParaRPr lang="en-US" sz="2000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183E340-9CF0-6E47-8F31-D45D5FD1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557" y="1824428"/>
            <a:ext cx="3571050" cy="287556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6</a:t>
            </a:fld>
            <a:r>
              <a:rPr lang="en-US" smtClean="0"/>
              <a:t>/ 32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37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9DE4-9BE6-644E-8D1D-C558B6DF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Strawberry storage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C099D-B13A-4F49-9346-FECEE874C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6082417" cy="3263504"/>
          </a:xfrm>
        </p:spPr>
        <p:txBody>
          <a:bodyPr>
            <a:normAutofit/>
          </a:bodyPr>
          <a:lstStyle/>
          <a:p>
            <a:r>
              <a:rPr lang="en-US" sz="2400" dirty="0">
                <a:ea typeface="Aegean" panose="020B0403020203020204" pitchFamily="34" charset="0"/>
              </a:rPr>
              <a:t>3S process</a:t>
            </a:r>
          </a:p>
          <a:p>
            <a:pPr lvl="1"/>
            <a:r>
              <a:rPr lang="en-US" sz="2000" dirty="0"/>
              <a:t>Statistic: Comparing the 3 treatment means</a:t>
            </a:r>
          </a:p>
          <a:p>
            <a:pPr lvl="2"/>
            <a:r>
              <a:rPr lang="en-US" sz="1600" i="1" dirty="0"/>
              <a:t>F</a:t>
            </a:r>
            <a:r>
              <a:rPr lang="en-US" sz="1600" dirty="0"/>
              <a:t>-statistic = 1.00</a:t>
            </a:r>
          </a:p>
          <a:p>
            <a:pPr lvl="1"/>
            <a:r>
              <a:rPr lang="en-US" sz="2000" dirty="0">
                <a:ea typeface="Aegean" panose="020B0403020203020204" pitchFamily="34" charset="0"/>
              </a:rPr>
              <a:t>Simulation: Randomly reassign the firmness values among the treatment groups (shuffling the response variable)</a:t>
            </a:r>
          </a:p>
          <a:p>
            <a:pPr lvl="2"/>
            <a:r>
              <a:rPr lang="en-US" sz="1600" dirty="0">
                <a:ea typeface="Aegean" panose="020B0403020203020204" pitchFamily="34" charset="0"/>
              </a:rPr>
              <a:t>Randomization distribution</a:t>
            </a:r>
          </a:p>
          <a:p>
            <a:pPr lvl="1"/>
            <a:r>
              <a:rPr lang="en-US" sz="2000" dirty="0">
                <a:ea typeface="Aegean" panose="020B0403020203020204" pitchFamily="34" charset="0"/>
              </a:rPr>
              <a:t>Strength of </a:t>
            </a:r>
            <a:r>
              <a:rPr lang="en-US" sz="2000" dirty="0" smtClean="0">
                <a:ea typeface="Aegean" panose="020B0403020203020204" pitchFamily="34" charset="0"/>
              </a:rPr>
              <a:t>evidence: </a:t>
            </a:r>
            <a:r>
              <a:rPr lang="en-US" sz="2000" dirty="0">
                <a:ea typeface="Aegean" panose="020B0403020203020204" pitchFamily="34" charset="0"/>
              </a:rPr>
              <a:t>How often do we get an </a:t>
            </a:r>
            <a:r>
              <a:rPr lang="en-US" sz="2000" i="1" dirty="0">
                <a:ea typeface="Aegean" panose="020B0403020203020204" pitchFamily="34" charset="0"/>
              </a:rPr>
              <a:t>F</a:t>
            </a:r>
            <a:r>
              <a:rPr lang="en-US" sz="2000" dirty="0">
                <a:ea typeface="Aegean" panose="020B0403020203020204" pitchFamily="34" charset="0"/>
              </a:rPr>
              <a:t>-statistic </a:t>
            </a:r>
            <a:r>
              <a:rPr lang="en-US" sz="2000" u="sng" dirty="0">
                <a:ea typeface="Aegean" panose="020B0403020203020204" pitchFamily="34" charset="0"/>
              </a:rPr>
              <a:t>&gt;</a:t>
            </a:r>
            <a:r>
              <a:rPr lang="en-US" sz="2000" dirty="0">
                <a:ea typeface="Aegean" panose="020B0403020203020204" pitchFamily="34" charset="0"/>
              </a:rPr>
              <a:t> 1.00 in this “null” distribution?</a:t>
            </a:r>
            <a:endParaRPr lang="en-US" sz="1600" dirty="0">
              <a:ea typeface="Aegean" panose="020B0403020203020204" pitchFamily="34" charset="0"/>
            </a:endParaRP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183E340-9CF0-6E47-8F31-D45D5FD1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/>
        </p:nvSpPr>
        <p:spPr>
          <a:xfrm>
            <a:off x="648583" y="970624"/>
            <a:ext cx="6692900" cy="382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Simulation-based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Inference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067" y="1504909"/>
            <a:ext cx="2278429" cy="24335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7</a:t>
            </a:fld>
            <a:r>
              <a:rPr lang="en-US" smtClean="0"/>
              <a:t>/ 32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2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9DE4-9BE6-644E-8D1D-C558B6DF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Strawberry storage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C099D-B13A-4F49-9346-FECEE874C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962457" cy="3263504"/>
          </a:xfrm>
        </p:spPr>
        <p:txBody>
          <a:bodyPr>
            <a:normAutofit/>
          </a:bodyPr>
          <a:lstStyle/>
          <a:p>
            <a:r>
              <a:rPr lang="en-US" sz="2400" dirty="0"/>
              <a:t>But the researchers took into account one possible source of variation – strawberry variety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183E340-9CF0-6E47-8F31-D45D5FD1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17B914-6695-4859-BF07-48E3AB4779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84"/>
          <a:stretch/>
        </p:blipFill>
        <p:spPr>
          <a:xfrm>
            <a:off x="2534572" y="2112576"/>
            <a:ext cx="3751928" cy="28497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8</a:t>
            </a:fld>
            <a:r>
              <a:rPr lang="en-US" smtClean="0"/>
              <a:t>/ 32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19DE4-9BE6-644E-8D1D-C558B6DFE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Strawberry storage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C099D-B13A-4F49-9346-FECEE874C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962457" cy="3263504"/>
          </a:xfrm>
        </p:spPr>
        <p:txBody>
          <a:bodyPr>
            <a:normAutofit/>
          </a:bodyPr>
          <a:lstStyle/>
          <a:p>
            <a:r>
              <a:rPr lang="en-US" sz="2400" dirty="0"/>
              <a:t>One approach: Change the simulation to match the study design</a:t>
            </a:r>
          </a:p>
          <a:p>
            <a:pPr lvl="1"/>
            <a:r>
              <a:rPr lang="en-US" sz="2000" dirty="0"/>
              <a:t>Randomly shuffle within each strawberry variety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183E340-9CF0-6E47-8F31-D45D5FD1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Joint Mathematics Meetings, 2020</a:t>
            </a:r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/>
        </p:nvSpPr>
        <p:spPr>
          <a:xfrm>
            <a:off x="648583" y="970624"/>
            <a:ext cx="6692900" cy="382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Randomized Block Design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304" y="2637911"/>
            <a:ext cx="3280616" cy="2410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296" y="2681199"/>
            <a:ext cx="2150354" cy="240194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DBDB9-4E8D-4F0D-9F80-0D6524604E83}" type="slidenum">
              <a:rPr lang="en-US" smtClean="0"/>
              <a:pPr/>
              <a:t>9</a:t>
            </a:fld>
            <a:r>
              <a:rPr lang="en-US" smtClean="0"/>
              <a:t>/ 32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2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12315</TotalTime>
  <Words>1408</Words>
  <Application>Microsoft Office PowerPoint</Application>
  <PresentationFormat>On-screen Show (16:9)</PresentationFormat>
  <Paragraphs>325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Abolition</vt:lpstr>
      <vt:lpstr>Aegean</vt:lpstr>
      <vt:lpstr>Arial</vt:lpstr>
      <vt:lpstr>Calibri</vt:lpstr>
      <vt:lpstr>Calibri  </vt:lpstr>
      <vt:lpstr>Calibri Light</vt:lpstr>
      <vt:lpstr>Cambria Math</vt:lpstr>
      <vt:lpstr>Source Sans Pro</vt:lpstr>
      <vt:lpstr>Office Theme</vt:lpstr>
      <vt:lpstr>PowerPoint Presentation</vt:lpstr>
      <vt:lpstr>Joint work with</vt:lpstr>
      <vt:lpstr>Motivation </vt:lpstr>
      <vt:lpstr>Overview </vt:lpstr>
      <vt:lpstr>Example 1: Strawberry storage</vt:lpstr>
      <vt:lpstr>Example 1: Strawberry storage</vt:lpstr>
      <vt:lpstr>Example 1: Strawberry storage</vt:lpstr>
      <vt:lpstr>Example 1: Strawberry storage</vt:lpstr>
      <vt:lpstr>Example 1: Strawberry storage</vt:lpstr>
      <vt:lpstr>Example 1: Strawberry storage</vt:lpstr>
      <vt:lpstr>Example 1: Strawberry storage</vt:lpstr>
      <vt:lpstr>Example 1: Strawberry storage</vt:lpstr>
      <vt:lpstr>Example 2: Best ad?</vt:lpstr>
      <vt:lpstr>Example 2: Best ad?</vt:lpstr>
      <vt:lpstr>Example 2: Best ad?</vt:lpstr>
      <vt:lpstr>Example 2: Best ad?</vt:lpstr>
      <vt:lpstr>Example 2: Best ad?</vt:lpstr>
      <vt:lpstr>Example 3: Confounding variables</vt:lpstr>
      <vt:lpstr>Example 3: Confounding variables</vt:lpstr>
      <vt:lpstr>Example 3: Confounding variables</vt:lpstr>
      <vt:lpstr>Example 3: Confounding variables</vt:lpstr>
      <vt:lpstr>Example 3: Confounding variables</vt:lpstr>
      <vt:lpstr>Example 4: Multiple variables</vt:lpstr>
      <vt:lpstr>Example 4: Multiple variables</vt:lpstr>
      <vt:lpstr>Example 4: Multiple variables</vt:lpstr>
      <vt:lpstr>Example 4: Multiple variables</vt:lpstr>
      <vt:lpstr>Assessment</vt:lpstr>
      <vt:lpstr>Assessment</vt:lpstr>
      <vt:lpstr>Assessment</vt:lpstr>
      <vt:lpstr>Assessment</vt:lpstr>
      <vt:lpstr>Next steps</vt:lpstr>
      <vt:lpstr>Questions?</vt:lpstr>
      <vt:lpstr>Example 4: Multiple variables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Beth L. Chance</cp:lastModifiedBy>
  <cp:revision>234</cp:revision>
  <cp:lastPrinted>2020-01-17T04:38:45Z</cp:lastPrinted>
  <dcterms:created xsi:type="dcterms:W3CDTF">2019-07-25T17:13:11Z</dcterms:created>
  <dcterms:modified xsi:type="dcterms:W3CDTF">2020-01-19T04:12:47Z</dcterms:modified>
</cp:coreProperties>
</file>